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6" r:id="rId5"/>
    <p:sldMasterId id="2147483797" r:id="rId6"/>
    <p:sldMasterId id="2147483798" r:id="rId7"/>
    <p:sldMasterId id="214748379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</p:sldIdLst>
  <p:sldSz cy="5143500" cx="9144000"/>
  <p:notesSz cx="6858000" cy="9144000"/>
  <p:embeddedFontLst>
    <p:embeddedFont>
      <p:font typeface="Roboto Thin"/>
      <p:regular r:id="rId63"/>
      <p:bold r:id="rId64"/>
      <p:italic r:id="rId65"/>
      <p:boldItalic r:id="rId66"/>
    </p:embeddedFont>
    <p:embeddedFont>
      <p:font typeface="Roboto Medium"/>
      <p:regular r:id="rId67"/>
      <p:bold r:id="rId68"/>
      <p:italic r:id="rId69"/>
      <p:boldItalic r:id="rId70"/>
    </p:embeddedFont>
    <p:embeddedFont>
      <p:font typeface="Roboto"/>
      <p:regular r:id="rId71"/>
      <p:bold r:id="rId72"/>
      <p:italic r:id="rId73"/>
      <p:boldItalic r:id="rId74"/>
    </p:embeddedFont>
    <p:embeddedFont>
      <p:font typeface="Amatic SC"/>
      <p:regular r:id="rId75"/>
      <p:bold r:id="rId76"/>
    </p:embeddedFont>
    <p:embeddedFont>
      <p:font typeface="Inconsolata"/>
      <p:regular r:id="rId77"/>
      <p:bold r:id="rId78"/>
    </p:embeddedFont>
    <p:embeddedFont>
      <p:font typeface="Roboto Light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7FCF59-9E27-4103-9B5A-30D22BA60D84}">
  <a:tblStyle styleId="{AC7FCF59-9E27-4103-9B5A-30D22BA60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3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RobotoLight-bold.fntdata"/><Relationship Id="rId82" Type="http://schemas.openxmlformats.org/officeDocument/2006/relationships/font" Target="fonts/RobotoLight-boldItalic.fntdata"/><Relationship Id="rId81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2.xml"/><Relationship Id="rId75" Type="http://schemas.openxmlformats.org/officeDocument/2006/relationships/font" Target="fonts/AmaticSC-regular.fntdata"/><Relationship Id="rId30" Type="http://schemas.openxmlformats.org/officeDocument/2006/relationships/slide" Target="slides/slide21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4.xml"/><Relationship Id="rId77" Type="http://schemas.openxmlformats.org/officeDocument/2006/relationships/font" Target="fonts/Inconsolata-regular.fntdata"/><Relationship Id="rId32" Type="http://schemas.openxmlformats.org/officeDocument/2006/relationships/slide" Target="slides/slide23.xml"/><Relationship Id="rId76" Type="http://schemas.openxmlformats.org/officeDocument/2006/relationships/font" Target="fonts/AmaticSC-bold.fntdata"/><Relationship Id="rId35" Type="http://schemas.openxmlformats.org/officeDocument/2006/relationships/slide" Target="slides/slide26.xml"/><Relationship Id="rId79" Type="http://schemas.openxmlformats.org/officeDocument/2006/relationships/font" Target="fonts/RobotoLight-regular.fntdata"/><Relationship Id="rId34" Type="http://schemas.openxmlformats.org/officeDocument/2006/relationships/slide" Target="slides/slide25.xml"/><Relationship Id="rId78" Type="http://schemas.openxmlformats.org/officeDocument/2006/relationships/font" Target="fonts/Inconsolata-bold.fntdata"/><Relationship Id="rId71" Type="http://schemas.openxmlformats.org/officeDocument/2006/relationships/font" Target="fonts/Roboto-regular.fntdata"/><Relationship Id="rId70" Type="http://schemas.openxmlformats.org/officeDocument/2006/relationships/font" Target="fonts/RobotoMedium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font" Target="fonts/RobotoThin-bold.fntdata"/><Relationship Id="rId63" Type="http://schemas.openxmlformats.org/officeDocument/2006/relationships/font" Target="fonts/RobotoThin-regular.fntdata"/><Relationship Id="rId22" Type="http://schemas.openxmlformats.org/officeDocument/2006/relationships/slide" Target="slides/slide13.xml"/><Relationship Id="rId66" Type="http://schemas.openxmlformats.org/officeDocument/2006/relationships/font" Target="fonts/RobotoThin-boldItalic.fntdata"/><Relationship Id="rId21" Type="http://schemas.openxmlformats.org/officeDocument/2006/relationships/slide" Target="slides/slide12.xml"/><Relationship Id="rId65" Type="http://schemas.openxmlformats.org/officeDocument/2006/relationships/font" Target="fonts/RobotoThin-italic.fntdata"/><Relationship Id="rId24" Type="http://schemas.openxmlformats.org/officeDocument/2006/relationships/slide" Target="slides/slide15.xml"/><Relationship Id="rId68" Type="http://schemas.openxmlformats.org/officeDocument/2006/relationships/font" Target="fonts/RobotoMedium-bold.fntdata"/><Relationship Id="rId23" Type="http://schemas.openxmlformats.org/officeDocument/2006/relationships/slide" Target="slides/slide14.xml"/><Relationship Id="rId67" Type="http://schemas.openxmlformats.org/officeDocument/2006/relationships/font" Target="fonts/RobotoMedium-regular.fntdata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Medium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3880cb77b_2_1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g33880cb77b_2_1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3880cb77b_2_6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g33880cb77b_2_6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0cb77b_2_7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g33880cb77b_2_7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0cb77b_2_8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g33880cb77b_2_8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3880cb77b_2_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g33880cb77b_2_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4c38d18095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4c38d18095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4c38d18095_0_17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g4c38d18095_0_17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33880cb77b_2_1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g33880cb77b_2_1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33880cb77b_2_14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g33880cb77b_2_14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0cb77b_2_17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g33880cb77b_2_17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33880cb77b_2_17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g33880cb77b_2_17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33880cb77b_2_24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g33880cb77b_2_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33880cb77b_2_18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g33880cb77b_2_1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33880cb77b_2_1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g33880cb77b_2_1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880cb77b_2_19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g33880cb77b_2_19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33880cb77b_2_2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g33880cb77b_2_2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33880cb77b_2_21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shutterstock_773920963</a:t>
            </a:r>
            <a:endParaRPr/>
          </a:p>
        </p:txBody>
      </p:sp>
      <p:sp>
        <p:nvSpPr>
          <p:cNvPr id="2438" name="Google Shape;2438;g33880cb77b_2_21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33880cb77b_2_22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shutterstock_117393862</a:t>
            </a:r>
            <a:endParaRPr/>
          </a:p>
        </p:txBody>
      </p:sp>
      <p:sp>
        <p:nvSpPr>
          <p:cNvPr id="2446" name="Google Shape;2446;g33880cb77b_2_22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33880cb77b_2_22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2453" name="Google Shape;2453;g33880cb77b_2_22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33880cb77b_2_23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g33880cb77b_2_23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g33880cb77b_2_23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33880cb77b_2_23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g33880cb77b_2_23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33880cb77b_2_36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shutterstock_360676460</a:t>
            </a:r>
            <a:endParaRPr/>
          </a:p>
        </p:txBody>
      </p:sp>
      <p:sp>
        <p:nvSpPr>
          <p:cNvPr id="2474" name="Google Shape;2474;g33880cb77b_2_36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33880cb77b_2_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shutterstock_411452953</a:t>
            </a:r>
            <a:endParaRPr/>
          </a:p>
        </p:txBody>
      </p:sp>
      <p:sp>
        <p:nvSpPr>
          <p:cNvPr id="2201" name="Google Shape;2201;g33880cb77b_2_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33880cb77b_2_2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g33880cb77b_2_2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33880cb77b_2_25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g33880cb77b_2_25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33880cb77b_2_26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2" name="Google Shape;2502;g33880cb77b_2_26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g33880cb77b_2_26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33880cb77b_2_26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g33880cb77b_2_26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33880cb77b_2_2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g33880cb77b_2_2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33880cb77b_2_27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g33880cb77b_2_27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33880cb77b_2_285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0" name="Google Shape;2540;g33880cb77b_2_285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33880cb77b_2_28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33880cb77b_2_291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g33880cb77b_2_291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4f60d457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4f60d457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33880cb77b_2_296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g33880cb77b_2_296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33880cb77b_2_3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shutterstock_408706696</a:t>
            </a:r>
            <a:endParaRPr/>
          </a:p>
        </p:txBody>
      </p:sp>
      <p:sp>
        <p:nvSpPr>
          <p:cNvPr id="2211" name="Google Shape;2211;g33880cb77b_2_3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5667b0789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5667b0789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33880cb77b_2_30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g33880cb77b_2_30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33880cb77b_2_30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g33880cb77b_2_30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33880cb77b_2_31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g33880cb77b_2_31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33880cb77b_2_324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g33880cb77b_2_324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g33880cb77b_2_324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3880cb77b_2_330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g33880cb77b_2_330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4f60d457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4f60d457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33880cb77b_2_342:notes"/>
          <p:cNvSpPr txBox="1"/>
          <p:nvPr>
            <p:ph idx="1" type="body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g33880cb77b_2_34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g33880cb77b_2_34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33880cb77b_2_3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g33880cb77b_2_3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4f60d4575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4f60d457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33880cb77b_2_4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Feel free to tailor this slide to your class. </a:t>
            </a:r>
            <a:endParaRPr/>
          </a:p>
        </p:txBody>
      </p:sp>
      <p:sp>
        <p:nvSpPr>
          <p:cNvPr id="2219" name="Google Shape;2219;g33880cb77b_2_4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33880cb77b_2_365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g33880cb77b_2_365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33880cb77b_2_369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g33880cb77b_2_369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33880cb77b_2_37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g33880cb77b_2_37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33880cb77b_2_377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g33880cb77b_2_377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33880cb77b_2_4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g33880cb77b_2_4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33880cb77b_2_52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g33880cb77b_2_52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33880cb77b_2_58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g33880cb77b_2_58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3880cb77b_2_63:notes"/>
          <p:cNvSpPr txBox="1"/>
          <p:nvPr>
            <p:ph idx="1" type="body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g33880cb77b_2_63:notes"/>
          <p:cNvSpPr/>
          <p:nvPr>
            <p:ph idx="2" type="sldImg"/>
          </p:nvPr>
        </p:nvSpPr>
        <p:spPr>
          <a:xfrm>
            <a:off x="381176" y="685786"/>
            <a:ext cx="60962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1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0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1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Relationship Id="rId4" Type="http://schemas.openxmlformats.org/officeDocument/2006/relationships/image" Target="../media/image11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Relationship Id="rId3" Type="http://schemas.openxmlformats.org/officeDocument/2006/relationships/image" Target="../media/image12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Relationship Id="rId3" Type="http://schemas.openxmlformats.org/officeDocument/2006/relationships/image" Target="../media/image13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Relationship Id="rId3" Type="http://schemas.openxmlformats.org/officeDocument/2006/relationships/image" Target="../media/image115.png"/><Relationship Id="rId4" Type="http://schemas.openxmlformats.org/officeDocument/2006/relationships/image" Target="../media/image12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Relationship Id="rId3" Type="http://schemas.openxmlformats.org/officeDocument/2006/relationships/image" Target="../media/image123.png"/><Relationship Id="rId4" Type="http://schemas.openxmlformats.org/officeDocument/2006/relationships/image" Target="../media/image115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7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3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64.png"/><Relationship Id="rId7" Type="http://schemas.openxmlformats.org/officeDocument/2006/relationships/image" Target="../media/image5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69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3.png"/><Relationship Id="rId4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75.png"/><Relationship Id="rId8" Type="http://schemas.openxmlformats.org/officeDocument/2006/relationships/image" Target="../media/image7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89.png"/><Relationship Id="rId7" Type="http://schemas.openxmlformats.org/officeDocument/2006/relationships/image" Target="../media/image79.png"/><Relationship Id="rId8" Type="http://schemas.openxmlformats.org/officeDocument/2006/relationships/image" Target="../media/image9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5" Type="http://schemas.openxmlformats.org/officeDocument/2006/relationships/image" Target="../media/image83.png"/><Relationship Id="rId6" Type="http://schemas.openxmlformats.org/officeDocument/2006/relationships/image" Target="../media/image9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78.png"/><Relationship Id="rId4" Type="http://schemas.openxmlformats.org/officeDocument/2006/relationships/image" Target="../media/image90.png"/><Relationship Id="rId9" Type="http://schemas.openxmlformats.org/officeDocument/2006/relationships/image" Target="../media/image87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93.png"/><Relationship Id="rId8" Type="http://schemas.openxmlformats.org/officeDocument/2006/relationships/image" Target="../media/image8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95.png"/><Relationship Id="rId4" Type="http://schemas.openxmlformats.org/officeDocument/2006/relationships/image" Target="../media/image98.png"/><Relationship Id="rId9" Type="http://schemas.openxmlformats.org/officeDocument/2006/relationships/image" Target="../media/image99.png"/><Relationship Id="rId5" Type="http://schemas.openxmlformats.org/officeDocument/2006/relationships/image" Target="../media/image94.png"/><Relationship Id="rId6" Type="http://schemas.openxmlformats.org/officeDocument/2006/relationships/image" Target="../media/image97.png"/><Relationship Id="rId7" Type="http://schemas.openxmlformats.org/officeDocument/2006/relationships/image" Target="../media/image86.png"/><Relationship Id="rId8" Type="http://schemas.openxmlformats.org/officeDocument/2006/relationships/image" Target="../media/image1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Relationship Id="rId3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7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6" name="Google Shape;1616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18" name="Google Shape;16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9" name="Google Shape;1619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22" name="Google Shape;162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6" name="Google Shape;1626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8" name="Google Shape;16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29" name="Google Shape;1629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32" name="Google Shape;163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6" name="Google Shape;1636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8" name="Google Shape;16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39" name="Google Shape;1639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42" name="Google Shape;164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0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6" name="Google Shape;1646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8" name="Google Shape;164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0" name="Google Shape;1650;p1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1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1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653" name="Google Shape;1653;p10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8" name="Google Shape;1658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8" name="Google Shape;166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1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11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1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1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6" name="Google Shape;1676;p11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1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8" name="Google Shape;1678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1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1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11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1" name="Google Shape;1691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2" name="Google Shape;169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1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7" name="Google Shape;169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0" name="Google Shape;1700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1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11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10" name="Google Shape;1710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1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6" name="Google Shape;171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1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1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1" name="Google Shape;1721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1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4" name="Google Shape;1724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6" name="Google Shape;1726;p11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1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8" name="Google Shape;1728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9" name="Google Shape;1729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0" name="Google Shape;1730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4" name="Google Shape;1734;p12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6" name="Google Shape;173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12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2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43" name="Google Shape;174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4" name="Google Shape;1744;p12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12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7" name="Google Shape;1747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4" name="Google Shape;1754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6" name="Google Shape;17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57" name="Google Shape;1757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58" name="Google Shape;175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9" name="Google Shape;175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0" name="Google Shape;1760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61" name="Google Shape;176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2" name="Google Shape;176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64" name="Google Shape;1764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5" name="Google Shape;1765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6" name="Google Shape;1766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67" name="Google Shape;1767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8" name="Google Shape;1768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9" name="Google Shape;1769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2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2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0" name="Google Shape;178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2" name="Google Shape;1782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83" name="Google Shape;1783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4" name="Google Shape;1784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5" name="Google Shape;1785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6" name="Google Shape;1786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787" name="Google Shape;1787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8" name="Google Shape;1788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790" name="Google Shape;1790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1" name="Google Shape;1791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2" name="Google Shape;1792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793" name="Google Shape;179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4" name="Google Shape;179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5" name="Google Shape;1795;p12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2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2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2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2" name="Google Shape;1802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803" name="Google Shape;180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4" name="Google Shape;180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2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1" name="Google Shape;1811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3" name="Google Shape;181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4" name="Google Shape;1814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15" name="Google Shape;18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6" name="Google Shape;18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7" name="Google Shape;1817;p12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9" name="Google Shape;1819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20" name="Google Shape;18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1" name="Google Shape;18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3" name="Google Shape;1823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24" name="Google Shape;182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5" name="Google Shape;182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6" name="Google Shape;1826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7" name="Google Shape;1827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28" name="Google Shape;182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9" name="Google Shape;182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0" name="Google Shape;1830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1" name="Google Shape;1831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32" name="Google Shape;183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3" name="Google Shape;183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5" name="Google Shape;1835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36" name="Google Shape;183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7" name="Google Shape;183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8" name="Google Shape;1838;p12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12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2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2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7" name="Google Shape;1847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9" name="Google Shape;1849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50" name="Google Shape;1850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51" name="Google Shape;185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2" name="Google Shape;185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3" name="Google Shape;1853;p125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5" name="Google Shape;1855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56" name="Google Shape;185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7" name="Google Shape;185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8" name="Google Shape;1858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9" name="Google Shape;1859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60" name="Google Shape;1860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1" name="Google Shape;1861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2" name="Google Shape;1862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3" name="Google Shape;1863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64" name="Google Shape;186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5" name="Google Shape;186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6" name="Google Shape;1866;p12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7" name="Google Shape;1867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68" name="Google Shape;186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9" name="Google Shape;186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12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1" name="Google Shape;1871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72" name="Google Shape;18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3" name="Google Shape;18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4" name="Google Shape;1874;p12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2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25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25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3" name="Google Shape;1883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4" name="Google Shape;1884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6" name="Google Shape;1886;p1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87" name="Google Shape;188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8" name="Google Shape;188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9" name="Google Shape;1889;p12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1" name="Google Shape;1891;p1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92" name="Google Shape;189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3" name="Google Shape;189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1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5" name="Google Shape;1895;p1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96" name="Google Shape;18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7" name="Google Shape;18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8" name="Google Shape;1898;p1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9" name="Google Shape;1899;p1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900" name="Google Shape;190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1" name="Google Shape;190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2" name="Google Shape;1902;p1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3" name="Google Shape;1903;p1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904" name="Google Shape;19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5" name="Google Shape;19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6" name="Google Shape;1906;p1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1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908" name="Google Shape;190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9" name="Google Shape;190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12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2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2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2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2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9" name="Google Shape;1919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0" name="Google Shape;1920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1" name="Google Shape;1921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2" name="Google Shape;1922;p1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923" name="Google Shape;19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4" name="Google Shape;19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5" name="Google Shape;1925;p12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7" name="Google Shape;1927;p1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928" name="Google Shape;19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9" name="Google Shape;19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0" name="Google Shape;1930;p12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2" name="Google Shape;1932;p1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933" name="Google Shape;19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4" name="Google Shape;19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5" name="Google Shape;1935;p12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7" name="Google Shape;1937;p1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938" name="Google Shape;19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9" name="Google Shape;19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0" name="Google Shape;1940;p12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2" name="Google Shape;1942;p1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943" name="Google Shape;19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4" name="Google Shape;19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5" name="Google Shape;1945;p12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7" name="Google Shape;1947;p1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948" name="Google Shape;194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9" name="Google Shape;194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0" name="Google Shape;1950;p12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2" name="Google Shape;1952;p1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953" name="Google Shape;195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4" name="Google Shape;195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5" name="Google Shape;1955;p12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9" name="Google Shape;195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1" name="Google Shape;1961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3" name="Google Shape;196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64" name="Google Shape;196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5" name="Google Shape;196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6" name="Google Shape;1966;p1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8" name="Google Shape;196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69" name="Google Shape;196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0" name="Google Shape;197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1" name="Google Shape;1971;p1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3" name="Google Shape;197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74" name="Google Shape;197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5" name="Google Shape;197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6" name="Google Shape;1976;p1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8" name="Google Shape;197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79" name="Google Shape;197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0" name="Google Shape;198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1" name="Google Shape;1981;p1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3" name="Google Shape;198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84" name="Google Shape;198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5" name="Google Shape;198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6" name="Google Shape;1986;p12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8" name="Google Shape;198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89" name="Google Shape;198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0" name="Google Shape;199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1" name="Google Shape;1991;p12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3" name="Google Shape;199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94" name="Google Shape;199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5" name="Google Shape;199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6" name="Google Shape;1996;p12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8" name="Google Shape;199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999" name="Google Shape;199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0" name="Google Shape;200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1" name="Google Shape;2001;p12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05" name="Google Shape;200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7" name="Google Shape;2007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9" name="Google Shape;2009;p1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010" name="Google Shape;201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1" name="Google Shape;201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2" name="Google Shape;2012;p12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1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015" name="Google Shape;201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6" name="Google Shape;201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7" name="Google Shape;2017;p12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8" name="Google Shape;2018;p1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9" name="Google Shape;2019;p1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020" name="Google Shape;202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1" name="Google Shape;202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2" name="Google Shape;2022;p12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4" name="Google Shape;2024;p1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025" name="Google Shape;202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6" name="Google Shape;202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7" name="Google Shape;2027;p12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8" name="Google Shape;2028;p1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9" name="Google Shape;2029;p1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030" name="Google Shape;203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1" name="Google Shape;203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2" name="Google Shape;2032;p12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3" name="Google Shape;2033;p1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1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035" name="Google Shape;203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6" name="Google Shape;203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7" name="Google Shape;2037;p12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9" name="Google Shape;2039;p1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040" name="Google Shape;204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1" name="Google Shape;204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2" name="Google Shape;2042;p12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4" name="Google Shape;2044;p1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045" name="Google Shape;204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6" name="Google Shape;204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7" name="Google Shape;2047;p12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1" name="Google Shape;205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3" name="Google Shape;205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4" name="Google Shape;2054;p1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055" name="Google Shape;205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6" name="Google Shape;205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7" name="Google Shape;2057;p1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9" name="Google Shape;2059;p1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060" name="Google Shape;206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1" name="Google Shape;206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2" name="Google Shape;2062;p1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3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64" name="Google Shape;2064;p1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065" name="Google Shape;206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6" name="Google Shape;206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7" name="Google Shape;2067;p1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3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74" name="Google Shape;207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5" name="Google Shape;207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6" name="Google Shape;207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7" name="Google Shape;2077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078" name="Google Shape;207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79" name="Google Shape;2079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0" name="Google Shape;2080;p13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1" name="Google Shape;2081;p13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3" name="Google Shape;2083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084" name="Google Shape;208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85" name="Google Shape;2085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6" name="Google Shape;2086;p13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7" name="Google Shape;2087;p13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91" name="Google Shape;209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2" name="Google Shape;2092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3" name="Google Shape;2093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5" name="Google Shape;2095;p1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0" name="Google Shape;2100;p1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1" name="Google Shape;2101;p1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6" name="Google Shape;2106;p1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7" name="Google Shape;2107;p1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3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0" name="Google Shape;2110;p13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1" name="Google Shape;2111;p13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2" name="Google Shape;2112;p13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3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_7_1_5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_1">
    <p:bg>
      <p:bgPr>
        <a:solidFill>
          <a:srgbClr val="404040"/>
        </a:solidFill>
      </p:bgPr>
    </p:bg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134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134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20" name="Google Shape;2120;p134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showMasterSp="0">
  <p:cSld name="TITLE_AND_BODY_2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35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35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24" name="Google Shape;2124;p135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1" showMasterSp="0">
  <p:cSld name="1_Blank">
    <p:bg>
      <p:bgPr>
        <a:solidFill>
          <a:srgbClr val="404040"/>
        </a:solidFill>
      </p:bgPr>
    </p:bg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136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136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_2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132" name="Google Shape;2132;p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3" name="Google Shape;2133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136" name="Google Shape;2136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9" name="Google Shape;2139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0" name="Google Shape;2140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3" name="Google Shape;2143;p1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4" name="Google Shape;2144;p1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5" name="Google Shape;2145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8" name="Google Shape;2148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151" name="Google Shape;2151;p1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2" name="Google Shape;2152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155" name="Google Shape;2155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159" name="Google Shape;2159;p1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0" name="Google Shape;2160;p1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1" name="Google Shape;2161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164" name="Google Shape;2164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7" name="Google Shape;2167;p1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8" name="Google Shape;2168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49"/>
          <p:cNvSpPr/>
          <p:nvPr/>
        </p:nvSpPr>
        <p:spPr>
          <a:xfrm>
            <a:off x="0" y="2167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p149"/>
          <p:cNvSpPr/>
          <p:nvPr/>
        </p:nvSpPr>
        <p:spPr>
          <a:xfrm>
            <a:off x="426891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149"/>
          <p:cNvSpPr txBox="1"/>
          <p:nvPr/>
        </p:nvSpPr>
        <p:spPr>
          <a:xfrm>
            <a:off x="426891" y="2971800"/>
            <a:ext cx="353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75" name="Google Shape;2175;p14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TITLE_AND_BODY_1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15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81" name="Google Shape;2181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rgbClr val="FFFFFF"/>
        </a:solidFill>
      </p:bgPr>
    </p:bg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6" name="Google Shape;10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" name="Google Shape;11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" name="Google Shape;16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1" name="Google Shape;18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" name="Google Shape;18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" name="Google Shape;19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5" name="Google Shape;195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6" name="Google Shape;19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9" name="Google Shape;19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2" name="Google Shape;20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5" name="Google Shape;20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" name="Google Shape;20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" name="Google Shape;21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2" name="Google Shape;22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" name="Google Shape;225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" name="Google Shape;228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1" name="Google Shape;23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0" name="Google Shape;240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1" name="Google Shape;24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" name="Google Shape;24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" name="Google Shape;252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3" name="Google Shape;25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2" name="Google Shape;262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6" name="Google Shape;26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" name="Google Shape;27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4" name="Google Shape;27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" name="Google Shape;28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8" name="Google Shape;288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9" name="Google Shape;28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" name="Google Shape;292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4" name="Google Shape;294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8" name="Google Shape;298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2" name="Google Shape;30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6" name="Google Shape;306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0" name="Google Shape;31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1" name="Google Shape;32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" name="Google Shape;324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" name="Google Shape;33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4" name="Google Shape;3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8" name="Google Shape;33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2" name="Google Shape;342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6" name="Google Shape;34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" name="Google Shape;35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0" name="Google Shape;360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1" name="Google Shape;36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1" name="Google Shape;37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6" name="Google Shape;37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1" name="Google Shape;38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6" name="Google Shape;38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1" name="Google Shape;39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" name="Google Shape;400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" name="Google Shape;405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" name="Google Shape;410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Google Shape;415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0" name="Google Shape;420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" name="Google Shape;430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3" name="Google Shape;44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6" name="Google Shape;446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8" name="Google Shape;44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3" name="Google Shape;45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" name="Google Shape;456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8" name="Google Shape;45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" name="Google Shape;46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8" name="Google Shape;46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3" name="Google Shape;47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8" name="Google Shape;4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9" name="Google Shape;4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2" name="Google Shape;492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3" name="Google Shape;49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7" name="Google Shape;497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8" name="Google Shape;498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2" name="Google Shape;502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3" name="Google Shape;50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5" name="Google Shape;515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6" name="Google Shape;51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" name="Google Shape;52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9" name="Google Shape;52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6" name="Google Shape;55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6" name="Google Shape;58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4" name="Google Shape;59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3" name="Google Shape;61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3" name="Google Shape;65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4" name="Google Shape;65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6" name="Google Shape;65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6" name="Google Shape;67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8" name="Google Shape;67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9" name="Google Shape;689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1" name="Google Shape;711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0" name="Google Shape;72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5" name="Google Shape;73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5" name="Google Shape;74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6" name="Google Shape;74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5" name="Google Shape;785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5" name="Google Shape;79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0" name="Google Shape;81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0" name="Google Shape;82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2" name="Google Shape;82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7" name="Google Shape;837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8" name="Google Shape;848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0" name="Google Shape;850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5" name="Google Shape;86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6" name="Google Shape;87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3" name="Google Shape;893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4" name="Google Shape;90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6" name="Google Shape;90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1" name="Google Shape;93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4" name="Google Shape;964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2" name="Google Shape;98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93" name="Google Shape;993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5" name="Google Shape;995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5" name="Google Shape;1005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9" name="Google Shape;1009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1" name="Google Shape;1011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3" name="Google Shape;1013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3" name="Google Shape;1023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24" name="Google Shape;1024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6" name="Google Shape;1026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0" name="Google Shape;1030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2" name="Google Shape;1032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6" name="Google Shape;1036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2" name="Google Shape;1042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56" name="Google Shape;10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8" name="Google Shape;1058;p6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6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3" name="Google Shape;10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67" name="Google Shape;1067;p6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1" name="Google Shape;1071;p6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6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6" name="Google Shape;1076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7" name="Google Shape;1077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6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82" name="Google Shape;1082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7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7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1" name="Google Shape;1101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2" name="Google Shape;1102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04" name="Google Shape;11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8" name="Google Shape;1108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0" name="Google Shape;11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1" name="Google Shape;1111;p7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2" name="Google Shape;1112;p7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7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14" name="Google Shape;11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8" name="Google Shape;111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0" name="Google Shape;11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1" name="Google Shape;1121;p7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7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7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4" name="Google Shape;11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8" name="Google Shape;1128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0" name="Google Shape;11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2" name="Google Shape;1132;p7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7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35" name="Google Shape;1135;p7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4" name="Google Shape;114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7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7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7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7" name="Google Shape;1157;p7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8" name="Google Shape;1158;p7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9" name="Google Shape;1159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5" name="Google Shape;1165;p8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2" name="Google Shape;1172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3" name="Google Shape;117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0" name="Google Shape;1180;p8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8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8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8" name="Google Shape;118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8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91" name="Google Shape;119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8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8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9" name="Google Shape;1199;p8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2" name="Google Shape;120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5" name="Google Shape;120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8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7" name="Google Shape;1207;p8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9" name="Google Shape;1209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1" name="Google Shape;121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8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8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8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8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24" name="Google Shape;122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5" name="Google Shape;1225;p8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7" name="Google Shape;1227;p8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8" name="Google Shape;122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8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5" name="Google Shape;1235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8" name="Google Shape;1238;p8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39" name="Google Shape;123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0" name="Google Shape;1240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8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2" name="Google Shape;1242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3" name="Google Shape;1243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8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5" name="Google Shape;124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8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48" name="Google Shape;1248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8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1" name="Google Shape;1251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8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8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8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1" name="Google Shape;1261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4" name="Google Shape;1264;p8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5" name="Google Shape;126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8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68" name="Google Shape;126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8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71" name="Google Shape;1271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8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8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2" name="Google Shape;1282;p8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3" name="Google Shape;1283;p8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4" name="Google Shape;128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1" name="Google Shape;129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2" name="Google Shape;129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5" name="Google Shape;1295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6" name="Google Shape;12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9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1" name="Google Shape;13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5" name="Google Shape;130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9" name="Google Shape;130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0" name="Google Shape;131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3" name="Google Shape;131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4" name="Google Shape;131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7" name="Google Shape;131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9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9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9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9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9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 1">
  <p:cSld name="CUSTOM_2_7_1_3_1_1_3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8" name="Google Shape;132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0" name="Google Shape;133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1" name="Google Shape;1331;p9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2" name="Google Shape;1332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3" name="Google Shape;1333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9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9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9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7" name="Google Shape;1337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9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0" name="Google Shape;1340;p9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1" name="Google Shape;134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2" name="Google Shape;134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9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4" name="Google Shape;1344;p9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5" name="Google Shape;134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6" name="Google Shape;134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91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9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9" name="Google Shape;134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0" name="Google Shape;135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91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9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3" name="Google Shape;135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9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9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9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8" name="Google Shape;1358;p91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1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4" name="Google Shape;136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67" name="Google Shape;1367;p9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68" name="Google Shape;1368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9" name="Google Shape;1369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9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9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9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73" name="Google Shape;1373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4" name="Google Shape;1374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9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9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77" name="Google Shape;137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9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81" name="Google Shape;138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2" name="Google Shape;138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9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85" name="Google Shape;1385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6" name="Google Shape;1386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9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9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89" name="Google Shape;1389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0" name="Google Shape;1390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9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9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9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9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0" name="Google Shape;140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03" name="Google Shape;1403;p9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04" name="Google Shape;140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9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9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9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09" name="Google Shape;140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9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9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9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14" name="Google Shape;141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9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9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9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19" name="Google Shape;141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9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9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9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24" name="Google Shape;142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9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9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9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29" name="Google Shape;142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9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2" name="Google Shape;1432;p9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3" name="Google Shape;1433;p9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34" name="Google Shape;143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9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0" name="Google Shape;144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9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9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5" name="Google Shape;144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9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9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9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0" name="Google Shape;145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9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9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5" name="Google Shape;145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9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9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9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0" name="Google Shape;146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9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9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9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5" name="Google Shape;146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9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9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9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0" name="Google Shape;147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9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9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9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5" name="Google Shape;147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9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9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9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0" name="Google Shape;148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9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6" name="Google Shape;1486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9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0" name="Google Shape;1490;p9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91" name="Google Shape;149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2" name="Google Shape;149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3" name="Google Shape;1493;p9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9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9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96" name="Google Shape;149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7" name="Google Shape;149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9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9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9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9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5" name="Google Shape;1505;p9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06" name="Google Shape;150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7" name="Google Shape;150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9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9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0" name="Google Shape;1510;p9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11" name="Google Shape;151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2" name="Google Shape;151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9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9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5" name="Google Shape;1515;p9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16" name="Google Shape;151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7" name="Google Shape;151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8" name="Google Shape;1518;p9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0" name="Google Shape;1520;p9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21" name="Google Shape;152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2" name="Google Shape;152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3" name="Google Shape;1523;p9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9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26" name="Google Shape;152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7" name="Google Shape;152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9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2" name="Google Shape;153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35" name="Google Shape;1535;p9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36" name="Google Shape;153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7" name="Google Shape;153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8" name="Google Shape;1538;p9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0" name="Google Shape;1540;p9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41" name="Google Shape;1541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2" name="Google Shape;1542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9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45" name="Google Shape;1545;p9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46" name="Google Shape;154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7" name="Google Shape;154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8" name="Google Shape;1548;p9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9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5" name="Google Shape;155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7" name="Google Shape;1557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8" name="Google Shape;1558;p9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59" name="Google Shape;1559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0" name="Google Shape;1560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1" name="Google Shape;1561;p9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9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9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4" name="Google Shape;1564;p9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65" name="Google Shape;1565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6" name="Google Shape;1566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9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9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2" name="Google Shape;1572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4" name="Google Shape;157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9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6" name="Google Shape;1576;p9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9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9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1" name="Google Shape;1581;p9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2" name="Google Shape;1582;p9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9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9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7" name="Google Shape;1587;p9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9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_7_1_5_1_1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404040"/>
        </a:solidFill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0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0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601" name="Google Shape;1601;p10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tx">
  <p:cSld name="TITLE_AND_BODY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0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5" name="Google Shape;1605;p10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bg>
      <p:bgPr>
        <a:solidFill>
          <a:srgbClr val="404040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0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02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99.xml"/><Relationship Id="rId34" Type="http://schemas.openxmlformats.org/officeDocument/2006/relationships/theme" Target="../theme/theme3.xml"/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43.xml"/><Relationship Id="rId46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47.xml"/><Relationship Id="rId49" Type="http://schemas.openxmlformats.org/officeDocument/2006/relationships/theme" Target="../theme/theme4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0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094" name="Google Shape;1094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2.jpg"/><Relationship Id="rId4" Type="http://schemas.openxmlformats.org/officeDocument/2006/relationships/image" Target="../media/image1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6.png"/><Relationship Id="rId4" Type="http://schemas.openxmlformats.org/officeDocument/2006/relationships/image" Target="../media/image138.png"/><Relationship Id="rId5" Type="http://schemas.openxmlformats.org/officeDocument/2006/relationships/image" Target="../media/image127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tackoverflow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7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1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2</a:t>
            </a:r>
            <a:r>
              <a:rPr lang="en"/>
              <a:t>.</a:t>
            </a:r>
            <a:r>
              <a:rPr lang="en"/>
              <a:t>1</a:t>
            </a:r>
            <a:endParaRPr/>
          </a:p>
        </p:txBody>
      </p:sp>
      <p:sp>
        <p:nvSpPr>
          <p:cNvPr id="2188" name="Google Shape;2188;p1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258" name="Google Shape;2258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just one whirlwind week we’ve covered:</a:t>
            </a:r>
            <a:endParaRPr/>
          </a:p>
        </p:txBody>
      </p:sp>
      <p:sp>
        <p:nvSpPr>
          <p:cNvPr id="2259" name="Google Shape;2259;p162"/>
          <p:cNvSpPr txBox="1"/>
          <p:nvPr>
            <p:ph idx="3" type="body"/>
          </p:nvPr>
        </p:nvSpPr>
        <p:spPr>
          <a:xfrm>
            <a:off x="0" y="9622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Terminal and Git Bash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 syntax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concepts and commands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purpose, syntax, and styles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Floating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Positioning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Box model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Chrome DevTools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b="1" lang="en"/>
              <a:t>How to learn on your own!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233" y="767710"/>
            <a:ext cx="5714548" cy="4101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Intro to Console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0" name="Google Shape;2270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225" y="1731475"/>
            <a:ext cx="3440725" cy="29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one of the three base languages behind every website.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all of the basic content as well as a bit of formatting.</a:t>
            </a:r>
            <a:endParaRPr/>
          </a:p>
        </p:txBody>
      </p:sp>
      <p:sp>
        <p:nvSpPr>
          <p:cNvPr id="2272" name="Google Shape;2272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&lt;title&gt; Intro to HTML &lt;/title&gt;</a:t>
            </a:r>
            <a:endParaRPr/>
          </a:p>
        </p:txBody>
      </p:sp>
      <p:pic>
        <p:nvPicPr>
          <p:cNvPr id="2273" name="Google Shape;2273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75" y="1874075"/>
            <a:ext cx="1810199" cy="2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sp>
        <p:nvSpPr>
          <p:cNvPr id="2279" name="Google Shape;2279;p165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0" name="Google Shape;2280;p165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1" name="Google Shape;2281;p165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65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65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4" name="Google Shape;2284;p165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5" name="Google Shape;2285;p165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6" name="Google Shape;2286;p165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7" name="Google Shape;228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88" name="Google Shape;2288;p165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2289" name="Google Shape;2289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0" name="Google Shape;2290;p165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2291" name="Google Shape;2291;p165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2292" name="Google Shape;2292;p1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93" name="Google Shape;2293;p165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2294" name="Google Shape;2294;p165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2295" name="Google Shape;2295;p1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96" name="Google Shape;2296;p165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2297" name="Google Shape;2297;p165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2298" name="Google Shape;2298;p165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99" name="Google Shape;2299;p1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0" name="Google Shape;2300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1" name="Google Shape;2301;p165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2" name="Google Shape;2302;p165"/>
          <p:cNvSpPr/>
          <p:nvPr/>
        </p:nvSpPr>
        <p:spPr>
          <a:xfrm>
            <a:off x="976100" y="33377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3" name="Google Shape;2303;p165"/>
          <p:cNvSpPr/>
          <p:nvPr/>
        </p:nvSpPr>
        <p:spPr>
          <a:xfrm flipH="1" rot="5400000">
            <a:off x="5990650" y="2577250"/>
            <a:ext cx="1751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4" name="Google Shape;2304;p165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5" name="Google Shape;2305;p165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6" name="Google Shape;2306;p1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7" name="Google Shape;2307;p165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8" name="Google Shape;2308;p1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9" name="Google Shape;2309;p165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315" name="Google Shape;2315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6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17" name="Google Shape;2317;p16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8" name="Google Shape;2318;p16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9" name="Google Shape;2319;p16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0" name="Google Shape;2320;p16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1" name="Google Shape;2321;p16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2" name="Google Shape;2322;p16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3" name="Google Shape;2323;p16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4" name="Google Shape;2324;p16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5" name="Google Shape;2325;p16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6" name="Google Shape;2326;p16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7" name="Google Shape;2327;p16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6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9" name="Google Shape;2329;p16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6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16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66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6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4" name="Google Shape;2334;p166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6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166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42" name="Google Shape;2342;p167"/>
          <p:cNvGrpSpPr/>
          <p:nvPr/>
        </p:nvGrpSpPr>
        <p:grpSpPr>
          <a:xfrm>
            <a:off x="3620800" y="745175"/>
            <a:ext cx="4935775" cy="3034200"/>
            <a:chOff x="557400" y="1567950"/>
            <a:chExt cx="4935775" cy="3034200"/>
          </a:xfrm>
        </p:grpSpPr>
        <p:sp>
          <p:nvSpPr>
            <p:cNvPr id="2343" name="Google Shape;2343;p167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7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7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67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67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67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9" name="Google Shape;2349;p167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50" name="Google Shape;2350;p167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1" name="Google Shape;2351;p167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2" name="Google Shape;2352;p167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3" name="Google Shape;2353;p167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4" name="Google Shape;2354;p167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5" name="Google Shape;2355;p167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6" name="Google Shape;2356;p167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57" name="Google Shape;2357;p167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58" name="Google Shape;2358;p167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9" name="Google Shape;2359;p167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60" name="Google Shape;2360;p167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61" name="Google Shape;2361;p167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62" name="Google Shape;2362;p167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3" name="Google Shape;2363;p167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4" name="Google Shape;2364;p167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5" name="Google Shape;2365;p167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6" name="Google Shape;2366;p167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7" name="Google Shape;2367;p167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8" name="Google Shape;2368;p167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69" name="Google Shape;2369;p167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67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71" name="Google Shape;2371;p167"/>
          <p:cNvSpPr txBox="1"/>
          <p:nvPr>
            <p:ph idx="1" type="subTitle"/>
          </p:nvPr>
        </p:nvSpPr>
        <p:spPr>
          <a:xfrm>
            <a:off x="0" y="675975"/>
            <a:ext cx="3537000" cy="216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By default, every HTML element displayed in the browser is governed by a concept called </a:t>
            </a:r>
            <a:r>
              <a:rPr b="1" lang="en" sz="2000"/>
              <a:t>flow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This means that HTML elements force their adjacent elements to flow around them.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68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7" name="Google Shape;2377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275" y="825412"/>
            <a:ext cx="3679738" cy="31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2379" name="Google Shape;2379;p168"/>
          <p:cNvSpPr txBox="1"/>
          <p:nvPr>
            <p:ph idx="1" type="subTitle"/>
          </p:nvPr>
        </p:nvSpPr>
        <p:spPr>
          <a:xfrm>
            <a:off x="0" y="828375"/>
            <a:ext cx="4432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CSS </a:t>
            </a:r>
            <a:r>
              <a:rPr b="1" lang="en" sz="2400"/>
              <a:t>box model</a:t>
            </a:r>
            <a:r>
              <a:rPr lang="en" sz="2400"/>
              <a:t> wraps every HTML element in a box. This box consists of padding, border, margin, and content, and allows developers to modify spacing styles.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69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5" name="Google Shape;2385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225" y="1520250"/>
            <a:ext cx="3990300" cy="3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6" name="Google Shape;2386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  <p:sp>
        <p:nvSpPr>
          <p:cNvPr id="2387" name="Google Shape;2387;p1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orient our HTML elements in relation to space with CSS positioning (static, relative, fixed, absolute).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Take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71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399" name="Google Shape;2399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00" name="Google Shape;2400;p17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difference between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01" name="Google Shape;2401;p1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purpose of new HTML5 elements like 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&lt;article&gt;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02" name="Google Shape;2402;p17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you use an HTML5 semantic tag instead of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>
                <a:solidFill>
                  <a:schemeClr val="dk1"/>
                </a:solidFill>
              </a:rPr>
              <a:t>?</a:t>
            </a:r>
            <a:endParaRPr sz="1500"/>
          </a:p>
        </p:txBody>
      </p:sp>
      <p:sp>
        <p:nvSpPr>
          <p:cNvPr id="2403" name="Google Shape;2403;p17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do you use a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 element, and when do you use a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element?</a:t>
            </a:r>
            <a:endParaRPr sz="1500"/>
          </a:p>
        </p:txBody>
      </p:sp>
      <p:sp>
        <p:nvSpPr>
          <p:cNvPr id="2404" name="Google Shape;2404;p1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should you use for semantic markup and page layout: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or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194" name="Google Shape;2194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will:  </a:t>
            </a:r>
            <a:endParaRPr/>
          </a:p>
        </p:txBody>
      </p:sp>
      <p:sp>
        <p:nvSpPr>
          <p:cNvPr id="2195" name="Google Shape;2195;p15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Recap the basic topics covered to date.</a:t>
            </a:r>
            <a:endParaRPr sz="1600"/>
          </a:p>
        </p:txBody>
      </p:sp>
      <p:sp>
        <p:nvSpPr>
          <p:cNvPr id="2196" name="Google Shape;2196;p15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Offer a conceptual introduction to CSS reset and downloadable style sheets.</a:t>
            </a:r>
            <a:endParaRPr sz="1600"/>
          </a:p>
        </p:txBody>
      </p:sp>
      <p:sp>
        <p:nvSpPr>
          <p:cNvPr id="2197" name="Google Shape;2197;p15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Work with Chrome DevTools for site inspection.</a:t>
            </a:r>
            <a:endParaRPr sz="1600"/>
          </a:p>
        </p:txBody>
      </p:sp>
      <p:sp>
        <p:nvSpPr>
          <p:cNvPr id="2198" name="Google Shape;2198;p15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Utilize GitHub Pages for website deployment.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72"/>
          <p:cNvSpPr/>
          <p:nvPr/>
        </p:nvSpPr>
        <p:spPr>
          <a:xfrm>
            <a:off x="448775" y="1227425"/>
            <a:ext cx="3747600" cy="358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0" name="Google Shape;2410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11" name="Google Shape;2411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web layouts are made up of containers, traditionally called </a:t>
            </a:r>
            <a:r>
              <a:rPr b="1" lang="en"/>
              <a:t>divs</a:t>
            </a:r>
            <a:r>
              <a:rPr lang="en"/>
              <a:t>.</a:t>
            </a:r>
            <a:endParaRPr/>
          </a:p>
        </p:txBody>
      </p:sp>
      <p:graphicFrame>
        <p:nvGraphicFramePr>
          <p:cNvPr id="2412" name="Google Shape;2412;p172"/>
          <p:cNvGraphicFramePr/>
          <p:nvPr/>
        </p:nvGraphicFramePr>
        <p:xfrm>
          <a:off x="649125" y="155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{AC7FCF59-9E27-4103-9B5A-30D22BA60D84}</a:tableStyleId>
              </a:tblPr>
              <a:tblGrid>
                <a:gridCol w="1963400"/>
                <a:gridCol w="1349600"/>
              </a:tblGrid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 hMerge="1"/>
              </a:tr>
              <a:tr h="3272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Content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Sidebar</a:t>
                      </a:r>
                      <a:endParaRPr/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7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82875" marB="0" marR="182875" marL="182875">
                    <a:lnL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02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ooter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18" name="Google Shape;2418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HTML5 introduced the concept of </a:t>
            </a:r>
            <a:r>
              <a:rPr b="1" lang="en" sz="1400"/>
              <a:t>semantic layouts,</a:t>
            </a:r>
            <a:r>
              <a:rPr lang="en" sz="1400"/>
              <a:t> meaning divs could be given more meaningful names. In theory, this helps with organization and search engine optimization. 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Website Layout Using HTML5: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HTML5 offers new semantic elements that define different parts of a webpage: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2419" name="Google Shape;2419;p173"/>
          <p:cNvGraphicFramePr/>
          <p:nvPr/>
        </p:nvGraphicFramePr>
        <p:xfrm>
          <a:off x="3173375" y="2093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{AC7FCF59-9E27-4103-9B5A-30D22BA60D84}</a:tableStyleId>
              </a:tblPr>
              <a:tblGrid>
                <a:gridCol w="1152475"/>
                <a:gridCol w="3584775"/>
              </a:tblGrid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container for navigation links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section in a document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an independent self-contained article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footer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additional details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&lt;summary&gt;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heading for the 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20" name="Google Shape;2420;p173"/>
          <p:cNvGraphicFramePr/>
          <p:nvPr/>
        </p:nvGraphicFramePr>
        <p:xfrm>
          <a:off x="467250" y="20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{AC7FCF59-9E27-4103-9B5A-30D22BA60D84}</a:tableStyleId>
              </a:tblPr>
              <a:tblGrid>
                <a:gridCol w="1415250"/>
                <a:gridCol w="1089525"/>
              </a:tblGrid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63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5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5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3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26" name="Google Shape;2426;p174"/>
          <p:cNvSpPr txBox="1"/>
          <p:nvPr>
            <p:ph idx="1" type="subTitle"/>
          </p:nvPr>
        </p:nvSpPr>
        <p:spPr>
          <a:xfrm>
            <a:off x="0" y="916675"/>
            <a:ext cx="5497500" cy="2558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said, it seems many, if not most, websites still use basic divs.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Additionally, it’s possible to include semantics by using ID names and classes.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7" name="Google Shape;2427;p174"/>
          <p:cNvGraphicFramePr/>
          <p:nvPr/>
        </p:nvGraphicFramePr>
        <p:xfrm>
          <a:off x="5117800" y="85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{AC7FCF59-9E27-4103-9B5A-30D22BA60D84}</a:tableStyleId>
              </a:tblPr>
              <a:tblGrid>
                <a:gridCol w="2103075"/>
                <a:gridCol w="1619025"/>
              </a:tblGrid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9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85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6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3614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33" name="Google Shape;2433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Bottom line: </a:t>
            </a:r>
            <a:r>
              <a:rPr lang="en"/>
              <a:t>Follow the homework instructions. And when you’re out in the real world, follow the convention of where you work!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75"/>
          <p:cNvSpPr/>
          <p:nvPr/>
        </p:nvSpPr>
        <p:spPr>
          <a:xfrm>
            <a:off x="493650" y="1514650"/>
            <a:ext cx="3691200" cy="31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div?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435" name="Google Shape;2435;p175"/>
          <p:cNvSpPr/>
          <p:nvPr/>
        </p:nvSpPr>
        <p:spPr>
          <a:xfrm>
            <a:off x="4420800" y="1514650"/>
            <a:ext cx="3691200" cy="31473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section?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0" name="Google Shape;2440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vs. IDs</a:t>
            </a:r>
            <a:endParaRPr/>
          </a:p>
        </p:txBody>
      </p:sp>
      <p:sp>
        <p:nvSpPr>
          <p:cNvPr id="2442" name="Google Shape;2442;p176"/>
          <p:cNvSpPr txBox="1"/>
          <p:nvPr>
            <p:ph idx="1" type="subTitle"/>
          </p:nvPr>
        </p:nvSpPr>
        <p:spPr>
          <a:xfrm>
            <a:off x="0" y="1133175"/>
            <a:ext cx="6113700" cy="258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choosing between a CSS ID and a CSS class, follow the convention:</a:t>
            </a:r>
            <a:endParaRPr b="1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Classes (.classname)</a:t>
            </a:r>
            <a:r>
              <a:rPr lang="en"/>
              <a:t> are used if the same style will be used on multiple HTML elements.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IDs (#idname)</a:t>
            </a:r>
            <a:r>
              <a:rPr lang="en"/>
              <a:t> are used if a style is unique to a certain HTML element.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443" name="Google Shape;2443;p176"/>
          <p:cNvCxnSpPr/>
          <p:nvPr/>
        </p:nvCxnSpPr>
        <p:spPr>
          <a:xfrm>
            <a:off x="462450" y="2876300"/>
            <a:ext cx="491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r>
              <a:rPr lang="en"/>
              <a:t> </a:t>
            </a:r>
            <a:r>
              <a:rPr lang="en"/>
              <a:t>(Inspector)</a:t>
            </a:r>
            <a:endParaRPr/>
          </a:p>
        </p:txBody>
      </p:sp>
      <p:pic>
        <p:nvPicPr>
          <p:cNvPr id="2449" name="Google Shape;2449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25" y="1182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0" name="Google Shape;2450;p177"/>
          <p:cNvSpPr txBox="1"/>
          <p:nvPr>
            <p:ph idx="1" type="subTitle"/>
          </p:nvPr>
        </p:nvSpPr>
        <p:spPr>
          <a:xfrm>
            <a:off x="0" y="675975"/>
            <a:ext cx="9144000" cy="86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r>
              <a:rPr lang="en"/>
              <a:t> is one of the web development tools you will use most frequently. </a:t>
            </a:r>
            <a:r>
              <a:rPr lang="en">
                <a:solidFill>
                  <a:schemeClr val="dk1"/>
                </a:solidFill>
              </a:rPr>
              <a:t>It allows you to investigate how and why HTML is rendering.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Start using it!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2456" name="Google Shape;2456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</a:t>
            </a:r>
            <a:r>
              <a:rPr lang="en"/>
              <a:t>Chrome DevTools.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2457" name="Google Shape;245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75" y="1529275"/>
            <a:ext cx="7417050" cy="3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a Website</a:t>
            </a:r>
            <a:endParaRPr/>
          </a:p>
        </p:txBody>
      </p:sp>
      <p:sp>
        <p:nvSpPr>
          <p:cNvPr id="2469" name="Google Shape;2469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</a:t>
            </a:r>
            <a:r>
              <a:rPr lang="en"/>
              <a:t>DevTools.</a:t>
            </a:r>
            <a:endParaRPr/>
          </a:p>
        </p:txBody>
      </p:sp>
      <p:sp>
        <p:nvSpPr>
          <p:cNvPr id="2470" name="Google Shape;2470;p180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Be sure to modify the following: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</a:t>
            </a:r>
            <a:r>
              <a:rPr lang="en" sz="1800"/>
              <a:t>change words</a:t>
            </a:r>
            <a:r>
              <a:rPr lang="en" sz="1800"/>
              <a:t>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Send a screenshot to the class’s Slack channel when you’re done.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71" name="Google Shape;2471;p1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6" name="Google Shape;2476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Google Shape;2477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Through Frustration</a:t>
            </a:r>
            <a:endParaRPr/>
          </a:p>
        </p:txBody>
      </p:sp>
      <p:sp>
        <p:nvSpPr>
          <p:cNvPr id="2478" name="Google Shape;2478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practicing. It gets better!</a:t>
            </a:r>
            <a:endParaRPr/>
          </a:p>
        </p:txBody>
      </p:sp>
      <p:cxnSp>
        <p:nvCxnSpPr>
          <p:cNvPr id="2479" name="Google Shape;2479;p181"/>
          <p:cNvCxnSpPr/>
          <p:nvPr/>
        </p:nvCxnSpPr>
        <p:spPr>
          <a:xfrm>
            <a:off x="274375" y="640080"/>
            <a:ext cx="50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3" name="Google Shape;220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55"/>
          <p:cNvSpPr/>
          <p:nvPr/>
        </p:nvSpPr>
        <p:spPr>
          <a:xfrm>
            <a:off x="258959" y="2743200"/>
            <a:ext cx="8534160" cy="51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5" name="Google Shape;2205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Checking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How’s it going?</a:t>
            </a:r>
            <a:endParaRPr b="1"/>
          </a:p>
        </p:txBody>
      </p:sp>
      <p:sp>
        <p:nvSpPr>
          <p:cNvPr id="2207" name="Google Shape;2207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cxnSp>
        <p:nvCxnSpPr>
          <p:cNvPr id="2208" name="Google Shape;2208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9" name="Google Shape;2489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0" name="Google Shape;2490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83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83"/>
          <p:cNvSpPr txBox="1"/>
          <p:nvPr>
            <p:ph idx="1" type="subTitle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3" name="Google Shape;2493;p183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83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83"/>
          <p:cNvSpPr txBox="1"/>
          <p:nvPr>
            <p:ph idx="2" type="subTitle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6" name="Google Shape;2496;p183"/>
          <p:cNvSpPr txBox="1"/>
          <p:nvPr>
            <p:ph idx="3" type="subTitle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7" name="Google Shape;2497;p18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Google Shape;2498;p18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Google Shape;2499;p18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8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85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2516" name="Google Shape;2516;p18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8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8" name="Google Shape;2518;p18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8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8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1" name="Google Shape;2521;p186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need to make their websites cross-browser compatible</a:t>
            </a:r>
            <a:r>
              <a:rPr lang="en"/>
              <a:t>.</a:t>
            </a:r>
            <a:endParaRPr/>
          </a:p>
        </p:txBody>
      </p:sp>
      <p:pic>
        <p:nvPicPr>
          <p:cNvPr id="2522" name="Google Shape;2522;p1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p1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p1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Google Shape;2530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1" name="Google Shape;2531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532" name="Google Shape;2532;p187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87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4" name="Google Shape;2534;p187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187"/>
          <p:cNvSpPr txBox="1"/>
          <p:nvPr>
            <p:ph idx="2" type="subTitle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6" name="Google Shape;2536;p18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8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8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549" name="Google Shape;2549;p18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0" name="Google Shape;2550;p189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551" name="Google Shape;2551;p1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2" name="Google Shape;2552;p1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189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2554" name="Google Shape;2554;p1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5" name="Google Shape;2555;p1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6" name="Google Shape;2556;p189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2557" name="Google Shape;2557;p1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8" name="Google Shape;2558;p1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9" name="Google Shape;2559;p189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0" name="Google Shape;2560;p189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89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89"/>
          <p:cNvSpPr txBox="1"/>
          <p:nvPr>
            <p:ph idx="2" type="subTitle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3" name="Google Shape;2563;p189"/>
          <p:cNvSpPr txBox="1"/>
          <p:nvPr>
            <p:ph idx="3" type="subTitle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19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9" name="Google Shape;2569;p1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9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6" name="Google Shape;2576;p19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7" name="Google Shape;2577;p19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Google Shape;221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Instructor Feedback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5" name="Google Shape;221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Seriously</a:t>
            </a:r>
            <a:r>
              <a:rPr lang="en">
                <a:solidFill>
                  <a:srgbClr val="FFFFFF"/>
                </a:solidFill>
              </a:rPr>
              <a:t>? Mind. Blown.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16" name="Google Shape;2216;p156"/>
          <p:cNvCxnSpPr/>
          <p:nvPr/>
        </p:nvCxnSpPr>
        <p:spPr>
          <a:xfrm>
            <a:off x="274375" y="640080"/>
            <a:ext cx="286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19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1" name="Google Shape;2591;p194"/>
          <p:cNvCxnSpPr/>
          <p:nvPr/>
        </p:nvCxnSpPr>
        <p:spPr>
          <a:xfrm flipH="1" rot="10800000">
            <a:off x="1604175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2" name="Google Shape;2592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2593" name="Google Shape;2593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</a:t>
            </a:r>
            <a:r>
              <a:rPr lang="en"/>
              <a:t> deep and complex diagram</a:t>
            </a:r>
            <a:r>
              <a:rPr lang="en"/>
              <a:t> illustrating how the internet works.</a:t>
            </a:r>
            <a:endParaRPr/>
          </a:p>
        </p:txBody>
      </p:sp>
      <p:pic>
        <p:nvPicPr>
          <p:cNvPr id="2594" name="Google Shape;2594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599" name="Google Shape;2599;p194"/>
          <p:cNvSpPr txBox="1"/>
          <p:nvPr>
            <p:ph idx="1" type="subTitle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2600" name="Google Shape;2600;p194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1" name="Google Shape;2601;p194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2" name="Google Shape;2602;p194"/>
          <p:cNvCxnSpPr/>
          <p:nvPr/>
        </p:nvCxnSpPr>
        <p:spPr>
          <a:xfrm flipH="1" rot="-8994346">
            <a:off x="34166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2608" name="Google Shape;2608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2609" name="Google Shape;2609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19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2621" name="Google Shape;2621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2622" name="Google Shape;2622;p197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2623" name="Google Shape;2623;p197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Navigate to a folder </a:t>
            </a:r>
            <a:r>
              <a:rPr lang="en" sz="1600"/>
              <a:t>on your computer </a:t>
            </a:r>
            <a:r>
              <a:rPr lang="en" sz="1600"/>
              <a:t>and clone the repo into it. </a:t>
            </a:r>
            <a:endParaRPr sz="1600"/>
          </a:p>
        </p:txBody>
      </p:sp>
      <p:sp>
        <p:nvSpPr>
          <p:cNvPr id="2624" name="Google Shape;2624;p197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2625" name="Google Shape;2625;p197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19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632" name="Google Shape;2632;p19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br>
              <a:rPr b="1" lang="en" sz="3000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19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2644" name="Google Shape;2644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2645" name="Google Shape;2645;p20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2646" name="Google Shape;2646;p2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the repository, create a new file and name it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index.html</a:t>
            </a:r>
            <a:r>
              <a:rPr lang="en" sz="1200"/>
              <a:t>. </a:t>
            </a:r>
            <a:endParaRPr sz="1200"/>
          </a:p>
        </p:txBody>
      </p:sp>
      <p:sp>
        <p:nvSpPr>
          <p:cNvPr id="2647" name="Google Shape;2647;p20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some basic HTML to this file, save it, and then navigate to your </a:t>
            </a:r>
            <a:r>
              <a:rPr lang="en" sz="1200"/>
              <a:t>repository’s</a:t>
            </a:r>
            <a:r>
              <a:rPr lang="en" sz="1200"/>
              <a:t> Settings tab. </a:t>
            </a:r>
            <a:endParaRPr sz="1200"/>
          </a:p>
        </p:txBody>
      </p:sp>
      <p:sp>
        <p:nvSpPr>
          <p:cNvPr id="2648" name="Google Shape;2648;p20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Scroll down to the GitHub Pages section. In the Source section, select the master branch as your source</a:t>
            </a:r>
            <a:endParaRPr sz="1200"/>
          </a:p>
        </p:txBody>
      </p:sp>
      <p:sp>
        <p:nvSpPr>
          <p:cNvPr id="2649" name="Google Shape;2649;p2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Navigate to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&lt;username&gt;.github.io/&lt;repositoryname&gt;</a:t>
            </a:r>
            <a:r>
              <a:rPr lang="en" sz="1200"/>
              <a:t>; you will find that your new webpage has gone live!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0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2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20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Feedback</a:t>
            </a:r>
            <a:endParaRPr/>
          </a:p>
        </p:txBody>
      </p:sp>
      <p:sp>
        <p:nvSpPr>
          <p:cNvPr id="2222" name="Google Shape;2222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I’ve noticed people doing incredibly well:</a:t>
            </a:r>
            <a:endParaRPr/>
          </a:p>
        </p:txBody>
      </p:sp>
      <p:sp>
        <p:nvSpPr>
          <p:cNvPr id="2223" name="Google Shape;2223;p1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handling an enormous volume of information. </a:t>
            </a:r>
            <a:endParaRPr sz="1600"/>
          </a:p>
        </p:txBody>
      </p:sp>
      <p:sp>
        <p:nvSpPr>
          <p:cNvPr id="2224" name="Google Shape;2224;p1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are asking the right questions.</a:t>
            </a:r>
            <a:endParaRPr sz="1600"/>
          </a:p>
        </p:txBody>
      </p:sp>
      <p:sp>
        <p:nvSpPr>
          <p:cNvPr id="2225" name="Google Shape;2225;p1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notice the right details.</a:t>
            </a:r>
            <a:endParaRPr sz="1600"/>
          </a:p>
        </p:txBody>
      </p:sp>
      <p:sp>
        <p:nvSpPr>
          <p:cNvPr id="2226" name="Google Shape;2226;p1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help each other out.</a:t>
            </a:r>
            <a:endParaRPr sz="1600"/>
          </a:p>
        </p:txBody>
      </p:sp>
      <p:sp>
        <p:nvSpPr>
          <p:cNvPr id="2227" name="Google Shape;2227;p1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And, most importantly, you are figuring out things on your own.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20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20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 Help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20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205"/>
          <p:cNvSpPr txBox="1"/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Back to Git…</a:t>
            </a:r>
            <a:endParaRPr/>
          </a:p>
        </p:txBody>
      </p:sp>
      <p:pic>
        <p:nvPicPr>
          <p:cNvPr id="2677" name="Google Shape;2677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812" y="1095350"/>
            <a:ext cx="1838376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</a:t>
            </a:r>
            <a:r>
              <a:rPr lang="en"/>
              <a:t>Admin</a:t>
            </a:r>
            <a:r>
              <a:rPr lang="en"/>
              <a:t> Things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238" name="Google Shape;2238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Remember, Homework 1 is due on Sunday</a:t>
            </a:r>
            <a:r>
              <a:rPr lang="en"/>
              <a:t>.</a:t>
            </a:r>
            <a:endParaRPr/>
          </a:p>
        </p:txBody>
      </p:sp>
      <p:sp>
        <p:nvSpPr>
          <p:cNvPr id="2239" name="Google Shape;2239;p1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Homework Instructions are in the repo.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Remember to submit homework via GitHub and GitHub Pages:</a:t>
            </a:r>
            <a:endParaRPr sz="1800">
              <a:solidFill>
                <a:srgbClr val="0000FF"/>
              </a:solidFill>
            </a:endParaRPr>
          </a:p>
          <a:p>
            <a:pPr indent="-205740" lvl="0" marL="32004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And seriously, submit whatever you have, even if you don’t like what you’ve made. Not submitting your assignment will result in a 0.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Kevin's recipe for success </a:t>
            </a:r>
            <a:r>
              <a:rPr lang="en"/>
              <a:t> </a:t>
            </a:r>
            <a:endParaRPr/>
          </a:p>
        </p:txBody>
      </p:sp>
      <p:sp>
        <p:nvSpPr>
          <p:cNvPr id="2245" name="Google Shape;2245;p160"/>
          <p:cNvSpPr txBox="1"/>
          <p:nvPr>
            <p:ph idx="3" type="body"/>
          </p:nvPr>
        </p:nvSpPr>
        <p:spPr>
          <a:xfrm>
            <a:off x="-107275" y="815475"/>
            <a:ext cx="5074500" cy="3220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Wednesday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watch Tuesday's class at 1.5x 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redo activities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watch walkthrough videos</a:t>
            </a:r>
            <a:endParaRPr sz="1600"/>
          </a:p>
          <a:p>
            <a:pPr indent="-193040" lvl="0" marL="32004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Friday</a:t>
            </a:r>
            <a:endParaRPr sz="1600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watch Thursday's class at 1.5x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redo activities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watch walkthrough videos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46" name="Google Shape;2246;p160"/>
          <p:cNvSpPr txBox="1"/>
          <p:nvPr/>
        </p:nvSpPr>
        <p:spPr>
          <a:xfrm>
            <a:off x="4811075" y="815475"/>
            <a:ext cx="4059600" cy="30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Saturday Evening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 the homework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Sunday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rewatch Saturday's class at 1.5x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redo activities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watch walkthrough videos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finish Homework</a:t>
            </a:r>
            <a:endParaRPr sz="1600"/>
          </a:p>
        </p:txBody>
      </p:sp>
      <p:sp>
        <p:nvSpPr>
          <p:cNvPr id="2247" name="Google Shape;2247;p160"/>
          <p:cNvSpPr txBox="1"/>
          <p:nvPr/>
        </p:nvSpPr>
        <p:spPr>
          <a:xfrm>
            <a:off x="2468975" y="4221300"/>
            <a:ext cx="3952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Take a break on Monday</a:t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